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86" r:id="rId8"/>
    <p:sldId id="262" r:id="rId9"/>
    <p:sldId id="263" r:id="rId10"/>
    <p:sldId id="264" r:id="rId11"/>
    <p:sldId id="266" r:id="rId12"/>
    <p:sldId id="267" r:id="rId13"/>
    <p:sldId id="265" r:id="rId14"/>
    <p:sldId id="268" r:id="rId15"/>
    <p:sldId id="269" r:id="rId16"/>
    <p:sldId id="270" r:id="rId17"/>
    <p:sldId id="271" r:id="rId18"/>
    <p:sldId id="272" r:id="rId19"/>
    <p:sldId id="279" r:id="rId20"/>
    <p:sldId id="273" r:id="rId21"/>
    <p:sldId id="274" r:id="rId22"/>
    <p:sldId id="275" r:id="rId23"/>
    <p:sldId id="276" r:id="rId24"/>
    <p:sldId id="277" r:id="rId25"/>
    <p:sldId id="278" r:id="rId26"/>
    <p:sldId id="280" r:id="rId27"/>
    <p:sldId id="281" r:id="rId28"/>
    <p:sldId id="282" r:id="rId29"/>
    <p:sldId id="283"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84"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Early Teachers of Chemistry</a:t>
            </a:r>
            <a:endParaRPr lang="en-US" dirty="0"/>
          </a:p>
        </p:txBody>
      </p:sp>
      <p:sp>
        <p:nvSpPr>
          <p:cNvPr id="3" name="Subtitle 2"/>
          <p:cNvSpPr>
            <a:spLocks noGrp="1"/>
          </p:cNvSpPr>
          <p:nvPr>
            <p:ph type="subTitle" idx="1"/>
          </p:nvPr>
        </p:nvSpPr>
        <p:spPr/>
        <p:txBody>
          <a:bodyPr/>
          <a:lstStyle/>
          <a:p>
            <a:r>
              <a:rPr lang="en-US" dirty="0" smtClean="0"/>
              <a:t>Gary Patterson</a:t>
            </a:r>
          </a:p>
          <a:p>
            <a:r>
              <a:rPr lang="en-US" dirty="0" smtClean="0"/>
              <a:t>HIST/CHED Workshop</a:t>
            </a:r>
            <a:endParaRPr lang="en-US" dirty="0"/>
          </a:p>
        </p:txBody>
      </p:sp>
    </p:spTree>
    <p:extLst>
      <p:ext uri="{BB962C8B-B14F-4D97-AF65-F5344CB8AC3E}">
        <p14:creationId xmlns:p14="http://schemas.microsoft.com/office/powerpoint/2010/main" val="2111986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Leyden</a:t>
            </a:r>
            <a:endParaRPr lang="en-US" dirty="0"/>
          </a:p>
        </p:txBody>
      </p:sp>
      <p:sp>
        <p:nvSpPr>
          <p:cNvPr id="3" name="Content Placeholder 2"/>
          <p:cNvSpPr>
            <a:spLocks noGrp="1"/>
          </p:cNvSpPr>
          <p:nvPr>
            <p:ph idx="1"/>
          </p:nvPr>
        </p:nvSpPr>
        <p:spPr/>
        <p:txBody>
          <a:bodyPr/>
          <a:lstStyle/>
          <a:p>
            <a:r>
              <a:rPr lang="en-US" dirty="0" smtClean="0"/>
              <a:t>Professor of Medicine, Botany and Chemistry</a:t>
            </a:r>
          </a:p>
          <a:p>
            <a:r>
              <a:rPr lang="en-US" dirty="0" smtClean="0"/>
              <a:t>Finest “Physic Garden” in the world</a:t>
            </a:r>
          </a:p>
          <a:p>
            <a:r>
              <a:rPr lang="en-US" dirty="0" smtClean="0"/>
              <a:t>Collaborated with Linnaeus</a:t>
            </a:r>
          </a:p>
          <a:p>
            <a:r>
              <a:rPr lang="en-US" dirty="0" smtClean="0"/>
              <a:t>Successful physician who did not kill most of his patients!</a:t>
            </a:r>
          </a:p>
          <a:p>
            <a:r>
              <a:rPr lang="en-US" dirty="0" smtClean="0"/>
              <a:t>Lectured in Latin so that Leyden became the world center of </a:t>
            </a:r>
            <a:r>
              <a:rPr lang="en-US" dirty="0" smtClean="0"/>
              <a:t>Chemistry and Medicine</a:t>
            </a:r>
            <a:endParaRPr lang="en-US" dirty="0"/>
          </a:p>
        </p:txBody>
      </p:sp>
    </p:spTree>
    <p:extLst>
      <p:ext uri="{BB962C8B-B14F-4D97-AF65-F5344CB8AC3E}">
        <p14:creationId xmlns:p14="http://schemas.microsoft.com/office/powerpoint/2010/main" val="410364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Inaugural Address in Chemistry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 Chemistry purging itself of its errors”</a:t>
            </a:r>
          </a:p>
          <a:p>
            <a:r>
              <a:rPr lang="en-US" dirty="0" smtClean="0"/>
              <a:t>Committed to observable reality</a:t>
            </a:r>
          </a:p>
          <a:p>
            <a:r>
              <a:rPr lang="en-US" dirty="0" smtClean="0"/>
              <a:t>“Chemistry is an Art, that teaches us how to perform certain physical operations, by which bodies that are discernible by the senses, or that may be rendered so, and that are capable of being contained in vessels, may be thence produced, and the causes of those effects </a:t>
            </a:r>
            <a:r>
              <a:rPr lang="en-US" i="1" dirty="0" smtClean="0"/>
              <a:t>understood </a:t>
            </a:r>
            <a:r>
              <a:rPr lang="en-US" dirty="0" smtClean="0"/>
              <a:t>by the effects themselves, to the manifold improvement of various Arts.”</a:t>
            </a:r>
            <a:endParaRPr lang="en-US" dirty="0"/>
          </a:p>
        </p:txBody>
      </p:sp>
    </p:spTree>
    <p:extLst>
      <p:ext uri="{BB962C8B-B14F-4D97-AF65-F5344CB8AC3E}">
        <p14:creationId xmlns:p14="http://schemas.microsoft.com/office/powerpoint/2010/main" val="174046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Boerhaave</a:t>
            </a:r>
            <a:r>
              <a:rPr lang="en-US" dirty="0" smtClean="0"/>
              <a:t> as Newtonian, not </a:t>
            </a:r>
            <a:r>
              <a:rPr lang="en-US" dirty="0" err="1" smtClean="0"/>
              <a:t>Paracelsian</a:t>
            </a:r>
            <a:endParaRPr lang="en-US" dirty="0"/>
          </a:p>
        </p:txBody>
      </p:sp>
      <p:sp>
        <p:nvSpPr>
          <p:cNvPr id="3" name="Content Placeholder 2"/>
          <p:cNvSpPr>
            <a:spLocks noGrp="1"/>
          </p:cNvSpPr>
          <p:nvPr>
            <p:ph idx="1"/>
          </p:nvPr>
        </p:nvSpPr>
        <p:spPr/>
        <p:txBody>
          <a:bodyPr/>
          <a:lstStyle/>
          <a:p>
            <a:r>
              <a:rPr lang="en-US" dirty="0" smtClean="0"/>
              <a:t>Matter is composed of small particles that interact with one another, both with repulsive forces at small distances and attractive forces at larger distances.</a:t>
            </a:r>
          </a:p>
          <a:p>
            <a:r>
              <a:rPr lang="en-US" dirty="0" smtClean="0"/>
              <a:t>Founder of genuine concept of “chemical affinity.”</a:t>
            </a:r>
            <a:endParaRPr lang="en-US" dirty="0"/>
          </a:p>
        </p:txBody>
      </p:sp>
    </p:spTree>
    <p:extLst>
      <p:ext uri="{BB962C8B-B14F-4D97-AF65-F5344CB8AC3E}">
        <p14:creationId xmlns:p14="http://schemas.microsoft.com/office/powerpoint/2010/main" val="584355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Elementa </a:t>
            </a:r>
            <a:r>
              <a:rPr lang="en-US" dirty="0" err="1" smtClean="0"/>
              <a:t>Chemiae</a:t>
            </a:r>
            <a:r>
              <a:rPr lang="en-US" dirty="0" smtClean="0"/>
              <a:t> (1734)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524000"/>
            <a:ext cx="6324841" cy="4605369"/>
          </a:xfrm>
        </p:spPr>
      </p:pic>
    </p:spTree>
    <p:extLst>
      <p:ext uri="{BB962C8B-B14F-4D97-AF65-F5344CB8AC3E}">
        <p14:creationId xmlns:p14="http://schemas.microsoft.com/office/powerpoint/2010/main" val="3002659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Chemistry as an Experimental Science</a:t>
            </a:r>
            <a:endParaRPr lang="en-US" dirty="0"/>
          </a:p>
        </p:txBody>
      </p:sp>
      <p:sp>
        <p:nvSpPr>
          <p:cNvPr id="3" name="Content Placeholder 2"/>
          <p:cNvSpPr>
            <a:spLocks noGrp="1"/>
          </p:cNvSpPr>
          <p:nvPr>
            <p:ph idx="1"/>
          </p:nvPr>
        </p:nvSpPr>
        <p:spPr/>
        <p:txBody>
          <a:bodyPr>
            <a:normAutofit fontScale="92500"/>
          </a:bodyPr>
          <a:lstStyle/>
          <a:p>
            <a:r>
              <a:rPr lang="en-US" dirty="0" err="1" smtClean="0"/>
              <a:t>Boerhaave’s</a:t>
            </a:r>
            <a:r>
              <a:rPr lang="en-US" dirty="0" smtClean="0"/>
              <a:t> Rules for chemical experiments</a:t>
            </a:r>
          </a:p>
          <a:p>
            <a:r>
              <a:rPr lang="en-US" dirty="0" smtClean="0"/>
              <a:t>Control and measure all external variables: P,V,T, composition, light, electric and magnetic fields</a:t>
            </a:r>
          </a:p>
          <a:p>
            <a:r>
              <a:rPr lang="en-US" dirty="0" smtClean="0"/>
              <a:t>Precise weighing</a:t>
            </a:r>
          </a:p>
          <a:p>
            <a:r>
              <a:rPr lang="en-US" dirty="0" smtClean="0"/>
              <a:t>Precise temperature with Fahrenheit thermometer</a:t>
            </a:r>
          </a:p>
          <a:p>
            <a:r>
              <a:rPr lang="en-US" dirty="0" smtClean="0"/>
              <a:t>Good Dutch microscopes</a:t>
            </a:r>
          </a:p>
          <a:p>
            <a:r>
              <a:rPr lang="en-US" dirty="0" smtClean="0"/>
              <a:t>Good gas handling apparatus (Air pump)</a:t>
            </a:r>
            <a:endParaRPr lang="en-US" dirty="0"/>
          </a:p>
        </p:txBody>
      </p:sp>
    </p:spTree>
    <p:extLst>
      <p:ext uri="{BB962C8B-B14F-4D97-AF65-F5344CB8AC3E}">
        <p14:creationId xmlns:p14="http://schemas.microsoft.com/office/powerpoint/2010/main" val="211839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Setting</a:t>
            </a:r>
            <a:endParaRPr lang="en-US" dirty="0"/>
          </a:p>
        </p:txBody>
      </p:sp>
      <p:sp>
        <p:nvSpPr>
          <p:cNvPr id="3" name="Content Placeholder 2"/>
          <p:cNvSpPr>
            <a:spLocks noGrp="1"/>
          </p:cNvSpPr>
          <p:nvPr>
            <p:ph idx="1"/>
          </p:nvPr>
        </p:nvSpPr>
        <p:spPr/>
        <p:txBody>
          <a:bodyPr/>
          <a:lstStyle/>
          <a:p>
            <a:r>
              <a:rPr lang="en-US" dirty="0" err="1" smtClean="0"/>
              <a:t>Boerhaave</a:t>
            </a:r>
            <a:r>
              <a:rPr lang="en-US" dirty="0" smtClean="0"/>
              <a:t> had read all the known chemical books in 1734.  He knew many languages including Greek, Arabic and Latin.</a:t>
            </a:r>
          </a:p>
          <a:p>
            <a:r>
              <a:rPr lang="en-US" dirty="0" smtClean="0"/>
              <a:t>Understood the dynamic nature of chemical knowledge</a:t>
            </a:r>
          </a:p>
          <a:p>
            <a:r>
              <a:rPr lang="en-US" dirty="0" smtClean="0"/>
              <a:t>Related all “chemicals” to their actual industrial history</a:t>
            </a:r>
          </a:p>
          <a:p>
            <a:r>
              <a:rPr lang="en-US" dirty="0" smtClean="0"/>
              <a:t>Minerals, vegetables, animals</a:t>
            </a:r>
            <a:endParaRPr lang="en-US" dirty="0"/>
          </a:p>
        </p:txBody>
      </p:sp>
    </p:spTree>
    <p:extLst>
      <p:ext uri="{BB962C8B-B14F-4D97-AF65-F5344CB8AC3E}">
        <p14:creationId xmlns:p14="http://schemas.microsoft.com/office/powerpoint/2010/main" val="4279900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of the Chemist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295400"/>
            <a:ext cx="438201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69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Thomson on </a:t>
            </a:r>
            <a:r>
              <a:rPr lang="en-US" dirty="0" err="1" smtClean="0"/>
              <a:t>Boerhaave</a:t>
            </a:r>
            <a:endParaRPr lang="en-US" dirty="0"/>
          </a:p>
        </p:txBody>
      </p:sp>
      <p:sp>
        <p:nvSpPr>
          <p:cNvPr id="3" name="Content Placeholder 2"/>
          <p:cNvSpPr>
            <a:spLocks noGrp="1"/>
          </p:cNvSpPr>
          <p:nvPr>
            <p:ph idx="1"/>
          </p:nvPr>
        </p:nvSpPr>
        <p:spPr/>
        <p:txBody>
          <a:bodyPr>
            <a:normAutofit fontScale="70000" lnSpcReduction="20000"/>
          </a:bodyPr>
          <a:lstStyle/>
          <a:p>
            <a:r>
              <a:rPr lang="en-US" dirty="0"/>
              <a:t>“His system of chemistry was undoubtedly the most learned and most luminous treatise on chemistry that the world had yet seen; it is nothing less than a complete collection of all the chemical facts and processes which were known in </a:t>
            </a:r>
            <a:r>
              <a:rPr lang="en-US" dirty="0" err="1"/>
              <a:t>Boerhaave’s</a:t>
            </a:r>
            <a:r>
              <a:rPr lang="en-US" dirty="0"/>
              <a:t> time, collected from a thousand different sources, and from writings equally disgusting from their obscenity and their mysticism. Everything is stated in the plainest way, stripped of all mystery, and chemistry is shown as a science and an art of the first importance, not merely to medicine, but to mankind in general.  But, the real information which it communicates is prodigious, and when we compare it with any other system of chemistry that preceded it, the superiority of </a:t>
            </a:r>
            <a:r>
              <a:rPr lang="en-US" dirty="0" err="1"/>
              <a:t>Boerhaave’s</a:t>
            </a:r>
            <a:r>
              <a:rPr lang="en-US" dirty="0"/>
              <a:t> information will appear.” (History of Chemistry, 1830</a:t>
            </a:r>
            <a:r>
              <a:rPr lang="en-US" dirty="0" smtClean="0"/>
              <a:t>).</a:t>
            </a:r>
            <a:endParaRPr lang="en-US" dirty="0"/>
          </a:p>
        </p:txBody>
      </p:sp>
    </p:spTree>
    <p:extLst>
      <p:ext uri="{BB962C8B-B14F-4D97-AF65-F5344CB8AC3E}">
        <p14:creationId xmlns:p14="http://schemas.microsoft.com/office/powerpoint/2010/main" val="2744736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Demonstrations</a:t>
            </a:r>
            <a:endParaRPr lang="en-US" dirty="0"/>
          </a:p>
        </p:txBody>
      </p:sp>
      <p:sp>
        <p:nvSpPr>
          <p:cNvPr id="3" name="Content Placeholder 2"/>
          <p:cNvSpPr>
            <a:spLocks noGrp="1"/>
          </p:cNvSpPr>
          <p:nvPr>
            <p:ph idx="1"/>
          </p:nvPr>
        </p:nvSpPr>
        <p:spPr/>
        <p:txBody>
          <a:bodyPr/>
          <a:lstStyle/>
          <a:p>
            <a:r>
              <a:rPr lang="en-US" dirty="0" err="1" smtClean="0"/>
              <a:t>Boerhaave</a:t>
            </a:r>
            <a:r>
              <a:rPr lang="en-US" dirty="0" smtClean="0"/>
              <a:t> conducted more than 200 detailed demonstrations</a:t>
            </a:r>
          </a:p>
          <a:p>
            <a:r>
              <a:rPr lang="en-US" dirty="0" smtClean="0"/>
              <a:t>Volume 2 contains descriptions of them all</a:t>
            </a:r>
          </a:p>
          <a:p>
            <a:r>
              <a:rPr lang="en-US" dirty="0" smtClean="0"/>
              <a:t>What happens when?  The most important question in chemistry!</a:t>
            </a:r>
          </a:p>
          <a:p>
            <a:r>
              <a:rPr lang="en-US" dirty="0" smtClean="0"/>
              <a:t>Isolated “facts” are meaningless, unless they are connected to actual </a:t>
            </a:r>
            <a:r>
              <a:rPr lang="en-US" smtClean="0"/>
              <a:t>chemical phenomena</a:t>
            </a:r>
            <a:endParaRPr lang="en-US"/>
          </a:p>
        </p:txBody>
      </p:sp>
    </p:spTree>
    <p:extLst>
      <p:ext uri="{BB962C8B-B14F-4D97-AF65-F5344CB8AC3E}">
        <p14:creationId xmlns:p14="http://schemas.microsoft.com/office/powerpoint/2010/main" val="3184755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First Real Chemical Philosopher</a:t>
            </a:r>
            <a:endParaRPr lang="en-US" dirty="0"/>
          </a:p>
        </p:txBody>
      </p:sp>
      <p:sp>
        <p:nvSpPr>
          <p:cNvPr id="4" name="Content Placeholder 3"/>
          <p:cNvSpPr>
            <a:spLocks noGrp="1"/>
          </p:cNvSpPr>
          <p:nvPr>
            <p:ph sz="half" idx="1"/>
          </p:nvPr>
        </p:nvSpPr>
        <p:spPr/>
        <p:txBody>
          <a:bodyPr/>
          <a:lstStyle/>
          <a:p>
            <a:r>
              <a:rPr lang="en-US" dirty="0" smtClean="0"/>
              <a:t>Experiments as part of a construction of a reliable chemical philosophy</a:t>
            </a:r>
          </a:p>
          <a:p>
            <a:r>
              <a:rPr lang="en-US" dirty="0" smtClean="0"/>
              <a:t>Not mere “stamp” collecting or mere “philosophizing.”</a:t>
            </a:r>
          </a:p>
          <a:p>
            <a:r>
              <a:rPr lang="en-US" dirty="0" smtClean="0"/>
              <a:t>Coherent concepts that relate real phenomena</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23893" y="1600200"/>
            <a:ext cx="3087213" cy="4525963"/>
          </a:xfrm>
        </p:spPr>
      </p:pic>
    </p:spTree>
    <p:extLst>
      <p:ext uri="{BB962C8B-B14F-4D97-AF65-F5344CB8AC3E}">
        <p14:creationId xmlns:p14="http://schemas.microsoft.com/office/powerpoint/2010/main" val="742290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Chemistry in Antiquity</a:t>
            </a:r>
            <a:endParaRPr lang="en-US" dirty="0"/>
          </a:p>
        </p:txBody>
      </p:sp>
      <p:sp>
        <p:nvSpPr>
          <p:cNvPr id="3" name="Content Placeholder 2"/>
          <p:cNvSpPr>
            <a:spLocks noGrp="1"/>
          </p:cNvSpPr>
          <p:nvPr>
            <p:ph idx="1"/>
          </p:nvPr>
        </p:nvSpPr>
        <p:spPr/>
        <p:txBody>
          <a:bodyPr>
            <a:normAutofit lnSpcReduction="10000"/>
          </a:bodyPr>
          <a:lstStyle/>
          <a:p>
            <a:r>
              <a:rPr lang="en-US" dirty="0" smtClean="0"/>
              <a:t>Practical artisanal chemistry</a:t>
            </a:r>
          </a:p>
          <a:p>
            <a:r>
              <a:rPr lang="en-US" dirty="0" smtClean="0"/>
              <a:t>Pigments</a:t>
            </a:r>
          </a:p>
          <a:p>
            <a:r>
              <a:rPr lang="en-US" dirty="0" smtClean="0"/>
              <a:t>Ornaments</a:t>
            </a:r>
          </a:p>
          <a:p>
            <a:r>
              <a:rPr lang="en-US" dirty="0" smtClean="0"/>
              <a:t>Metallurgy</a:t>
            </a:r>
          </a:p>
          <a:p>
            <a:r>
              <a:rPr lang="en-US" dirty="0" smtClean="0"/>
              <a:t>Pottery</a:t>
            </a:r>
          </a:p>
          <a:p>
            <a:r>
              <a:rPr lang="en-US" dirty="0" smtClean="0"/>
              <a:t>Medicines</a:t>
            </a:r>
          </a:p>
          <a:p>
            <a:r>
              <a:rPr lang="en-US" dirty="0" smtClean="0"/>
              <a:t>Cleaning </a:t>
            </a:r>
            <a:r>
              <a:rPr lang="en-US" dirty="0" smtClean="0"/>
              <a:t>supplies</a:t>
            </a:r>
          </a:p>
          <a:p>
            <a:r>
              <a:rPr lang="en-US" dirty="0" smtClean="0"/>
              <a:t>Flavors</a:t>
            </a:r>
          </a:p>
        </p:txBody>
      </p:sp>
    </p:spTree>
    <p:extLst>
      <p:ext uri="{BB962C8B-B14F-4D97-AF65-F5344CB8AC3E}">
        <p14:creationId xmlns:p14="http://schemas.microsoft.com/office/powerpoint/2010/main" val="1927884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William Henry (1774-1836)</a:t>
            </a:r>
            <a:br>
              <a:rPr lang="en-US" dirty="0" smtClean="0"/>
            </a:br>
            <a:r>
              <a:rPr lang="en-US" sz="3600" b="1" i="1" dirty="0"/>
              <a:t>The Elements of Experimental Chemistry</a:t>
            </a:r>
            <a:endParaRPr lang="en-US" sz="3600" dirty="0"/>
          </a:p>
        </p:txBody>
      </p:sp>
      <p:sp>
        <p:nvSpPr>
          <p:cNvPr id="3" name="Content Placeholder 2"/>
          <p:cNvSpPr>
            <a:spLocks noGrp="1"/>
          </p:cNvSpPr>
          <p:nvPr>
            <p:ph idx="1"/>
          </p:nvPr>
        </p:nvSpPr>
        <p:spPr/>
        <p:txBody>
          <a:bodyPr/>
          <a:lstStyle/>
          <a:p>
            <a:r>
              <a:rPr lang="en-US" dirty="0" smtClean="0"/>
              <a:t>The best English textbook of the early 19</a:t>
            </a:r>
            <a:r>
              <a:rPr lang="en-US" baseline="30000" dirty="0" smtClean="0"/>
              <a:t>th</a:t>
            </a:r>
            <a:r>
              <a:rPr lang="en-US" dirty="0" smtClean="0"/>
              <a:t> century. </a:t>
            </a:r>
          </a:p>
          <a:p>
            <a:r>
              <a:rPr lang="en-US" dirty="0" smtClean="0"/>
              <a:t>Based on John Dalton’s “A New System of Chemical Philosophy” (1808)</a:t>
            </a:r>
          </a:p>
          <a:p>
            <a:r>
              <a:rPr lang="en-US" dirty="0" smtClean="0"/>
              <a:t>Intended for working chemists rather than for premedical students at a University</a:t>
            </a:r>
          </a:p>
          <a:p>
            <a:r>
              <a:rPr lang="en-US" dirty="0" smtClean="0"/>
              <a:t>Heavily influenced the </a:t>
            </a:r>
            <a:r>
              <a:rPr lang="en-US" dirty="0" err="1" smtClean="0"/>
              <a:t>Sillimans</a:t>
            </a:r>
            <a:r>
              <a:rPr lang="en-US" dirty="0" smtClean="0"/>
              <a:t> at Yale, and most other American University Professors</a:t>
            </a:r>
            <a:endParaRPr lang="en-US" dirty="0"/>
          </a:p>
        </p:txBody>
      </p:sp>
    </p:spTree>
    <p:extLst>
      <p:ext uri="{BB962C8B-B14F-4D97-AF65-F5344CB8AC3E}">
        <p14:creationId xmlns:p14="http://schemas.microsoft.com/office/powerpoint/2010/main" val="332150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Manchester</a:t>
            </a:r>
            <a:endParaRPr lang="en-US" dirty="0"/>
          </a:p>
        </p:txBody>
      </p:sp>
      <p:sp>
        <p:nvSpPr>
          <p:cNvPr id="3" name="Content Placeholder 2"/>
          <p:cNvSpPr>
            <a:spLocks noGrp="1"/>
          </p:cNvSpPr>
          <p:nvPr>
            <p:ph idx="1"/>
          </p:nvPr>
        </p:nvSpPr>
        <p:spPr/>
        <p:txBody>
          <a:bodyPr/>
          <a:lstStyle/>
          <a:p>
            <a:r>
              <a:rPr lang="en-US" dirty="0" smtClean="0"/>
              <a:t>The greatest center of Chemical Philosophy in the early 19</a:t>
            </a:r>
            <a:r>
              <a:rPr lang="en-US" baseline="30000" dirty="0" smtClean="0"/>
              <a:t>th</a:t>
            </a:r>
            <a:r>
              <a:rPr lang="en-US" dirty="0" smtClean="0"/>
              <a:t> century was Manchester.</a:t>
            </a:r>
          </a:p>
          <a:p>
            <a:r>
              <a:rPr lang="en-US" dirty="0" smtClean="0"/>
              <a:t>Founded the Manchester Mechanics Institute (became UMIST).</a:t>
            </a:r>
          </a:p>
          <a:p>
            <a:r>
              <a:rPr lang="en-US" dirty="0" smtClean="0"/>
              <a:t>Very active member of the Manchester Literary and Philosophical Society</a:t>
            </a:r>
          </a:p>
          <a:p>
            <a:r>
              <a:rPr lang="en-US" dirty="0" smtClean="0"/>
              <a:t>Influenced Dalton by his seminal studies of chemical systems involving dissolved gases</a:t>
            </a:r>
            <a:endParaRPr lang="en-US" dirty="0"/>
          </a:p>
        </p:txBody>
      </p:sp>
    </p:spTree>
    <p:extLst>
      <p:ext uri="{BB962C8B-B14F-4D97-AF65-F5344CB8AC3E}">
        <p14:creationId xmlns:p14="http://schemas.microsoft.com/office/powerpoint/2010/main" val="1270438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Royal Society of Chemistry</a:t>
            </a:r>
            <a:endParaRPr lang="en-US" dirty="0"/>
          </a:p>
        </p:txBody>
      </p:sp>
      <p:sp>
        <p:nvSpPr>
          <p:cNvPr id="3" name="Content Placeholder 2"/>
          <p:cNvSpPr>
            <a:spLocks noGrp="1"/>
          </p:cNvSpPr>
          <p:nvPr>
            <p:ph sz="half" idx="1"/>
          </p:nvPr>
        </p:nvSpPr>
        <p:spPr/>
        <p:txBody>
          <a:bodyPr/>
          <a:lstStyle/>
          <a:p>
            <a:r>
              <a:rPr lang="en-US" dirty="0" smtClean="0"/>
              <a:t>Received Copley Medal for his outstanding experimental work on gases. (1808)</a:t>
            </a:r>
          </a:p>
          <a:p>
            <a:r>
              <a:rPr lang="en-US" dirty="0" smtClean="0"/>
              <a:t>Elected Fellow (1809)</a:t>
            </a:r>
          </a:p>
          <a:p>
            <a:r>
              <a:rPr lang="en-US" dirty="0" smtClean="0"/>
              <a:t>Constant contributor</a:t>
            </a:r>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55561" y="1958016"/>
            <a:ext cx="3023878" cy="381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470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Chemical World of William Henry</a:t>
            </a:r>
            <a:endParaRPr lang="en-US" dirty="0"/>
          </a:p>
        </p:txBody>
      </p:sp>
      <p:sp>
        <p:nvSpPr>
          <p:cNvPr id="5" name="Content Placeholder 4"/>
          <p:cNvSpPr>
            <a:spLocks noGrp="1"/>
          </p:cNvSpPr>
          <p:nvPr>
            <p:ph idx="1"/>
          </p:nvPr>
        </p:nvSpPr>
        <p:spPr/>
        <p:txBody>
          <a:bodyPr/>
          <a:lstStyle/>
          <a:p>
            <a:r>
              <a:rPr lang="en-US" dirty="0" smtClean="0"/>
              <a:t>Joseph Black from Edinburgh (Henry did have an M.D. from Edinburgh)</a:t>
            </a:r>
          </a:p>
          <a:p>
            <a:r>
              <a:rPr lang="en-US" dirty="0" smtClean="0"/>
              <a:t>Humphrey Davy (Royal Institution) Electrochemistry</a:t>
            </a:r>
          </a:p>
          <a:p>
            <a:r>
              <a:rPr lang="en-US" dirty="0" smtClean="0"/>
              <a:t>William Hyde Wollaston (FRS) Brilliant experimentalist in London</a:t>
            </a:r>
          </a:p>
          <a:p>
            <a:r>
              <a:rPr lang="en-US" dirty="0" smtClean="0"/>
              <a:t>Josiah Wedgwood (Manchester) Famous potter</a:t>
            </a:r>
            <a:endParaRPr lang="en-US" dirty="0"/>
          </a:p>
        </p:txBody>
      </p:sp>
    </p:spTree>
    <p:extLst>
      <p:ext uri="{BB962C8B-B14F-4D97-AF65-F5344CB8AC3E}">
        <p14:creationId xmlns:p14="http://schemas.microsoft.com/office/powerpoint/2010/main" val="855997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r>
              <a:rPr lang="en-US" dirty="0" smtClean="0"/>
              <a:t>Antoine Lavoisier (France) Forward looking chemistry cut short by the guillotine</a:t>
            </a:r>
          </a:p>
          <a:p>
            <a:r>
              <a:rPr lang="en-US" dirty="0" smtClean="0"/>
              <a:t>Claude </a:t>
            </a:r>
            <a:r>
              <a:rPr lang="en-US" dirty="0" err="1" smtClean="0"/>
              <a:t>Berthollet</a:t>
            </a:r>
            <a:r>
              <a:rPr lang="en-US" dirty="0" smtClean="0"/>
              <a:t> (France) Circle of </a:t>
            </a:r>
            <a:r>
              <a:rPr lang="en-US" dirty="0" err="1" smtClean="0"/>
              <a:t>Arcueil</a:t>
            </a:r>
            <a:endParaRPr lang="en-US" dirty="0" smtClean="0"/>
          </a:p>
          <a:p>
            <a:r>
              <a:rPr lang="en-US" dirty="0" smtClean="0"/>
              <a:t>Joseph Gay-Lussac (France) Chemical Physicist at the Sorbonne</a:t>
            </a:r>
          </a:p>
          <a:p>
            <a:r>
              <a:rPr lang="en-US" dirty="0" smtClean="0"/>
              <a:t>Jacob Berzelius (</a:t>
            </a:r>
            <a:r>
              <a:rPr lang="en-US" dirty="0"/>
              <a:t>S</a:t>
            </a:r>
            <a:r>
              <a:rPr lang="en-US" dirty="0" smtClean="0"/>
              <a:t>weden) Royal Swedish Academy of Science</a:t>
            </a:r>
          </a:p>
          <a:p>
            <a:r>
              <a:rPr lang="en-US" dirty="0" smtClean="0"/>
              <a:t>Count Rumford (Royal Institution) </a:t>
            </a:r>
            <a:endParaRPr lang="en-US" dirty="0"/>
          </a:p>
        </p:txBody>
      </p:sp>
    </p:spTree>
    <p:extLst>
      <p:ext uri="{BB962C8B-B14F-4D97-AF65-F5344CB8AC3E}">
        <p14:creationId xmlns:p14="http://schemas.microsoft.com/office/powerpoint/2010/main" val="3012846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Henry’s Law of Pedagogy</a:t>
            </a:r>
            <a:endParaRPr lang="en-US" dirty="0"/>
          </a:p>
        </p:txBody>
      </p:sp>
      <p:sp>
        <p:nvSpPr>
          <p:cNvPr id="3" name="Content Placeholder 2"/>
          <p:cNvSpPr>
            <a:spLocks noGrp="1"/>
          </p:cNvSpPr>
          <p:nvPr>
            <p:ph idx="1"/>
          </p:nvPr>
        </p:nvSpPr>
        <p:spPr/>
        <p:txBody>
          <a:bodyPr/>
          <a:lstStyle/>
          <a:p>
            <a:r>
              <a:rPr lang="en-US" dirty="0" smtClean="0"/>
              <a:t>Know your subject at the highest level</a:t>
            </a:r>
          </a:p>
          <a:p>
            <a:r>
              <a:rPr lang="en-US" dirty="0" smtClean="0"/>
              <a:t>Present only things that you have verified to be true</a:t>
            </a:r>
          </a:p>
          <a:p>
            <a:r>
              <a:rPr lang="en-US" dirty="0" smtClean="0"/>
              <a:t>Create a coherent paradigm that comprehends all the phenomena you present</a:t>
            </a:r>
          </a:p>
          <a:p>
            <a:r>
              <a:rPr lang="en-US" dirty="0" smtClean="0"/>
              <a:t>Be clear that Chemistry is a “living” science and that our understanding is continuing </a:t>
            </a:r>
            <a:r>
              <a:rPr lang="en-US" smtClean="0"/>
              <a:t>to improve</a:t>
            </a:r>
            <a:endParaRPr lang="en-US" dirty="0"/>
          </a:p>
        </p:txBody>
      </p:sp>
    </p:spTree>
    <p:extLst>
      <p:ext uri="{BB962C8B-B14F-4D97-AF65-F5344CB8AC3E}">
        <p14:creationId xmlns:p14="http://schemas.microsoft.com/office/powerpoint/2010/main" val="1431217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Mrs. Jane </a:t>
            </a:r>
            <a:r>
              <a:rPr lang="en-US" dirty="0" err="1" smtClean="0"/>
              <a:t>Marcet</a:t>
            </a:r>
            <a:r>
              <a:rPr lang="en-US" dirty="0" smtClean="0"/>
              <a:t> (1769-1858)</a:t>
            </a:r>
            <a:br>
              <a:rPr lang="en-US" dirty="0" smtClean="0"/>
            </a:br>
            <a:r>
              <a:rPr lang="en-US" dirty="0" smtClean="0"/>
              <a:t>Chemistry for Everyone</a:t>
            </a:r>
            <a:endParaRPr lang="en-US" dirty="0"/>
          </a:p>
        </p:txBody>
      </p:sp>
      <p:sp>
        <p:nvSpPr>
          <p:cNvPr id="4" name="Content Placeholder 3"/>
          <p:cNvSpPr>
            <a:spLocks noGrp="1"/>
          </p:cNvSpPr>
          <p:nvPr>
            <p:ph sz="half" idx="1"/>
          </p:nvPr>
        </p:nvSpPr>
        <p:spPr/>
        <p:txBody>
          <a:bodyPr/>
          <a:lstStyle/>
          <a:p>
            <a:r>
              <a:rPr lang="en-US" dirty="0" smtClean="0"/>
              <a:t>Widely pirated in America</a:t>
            </a:r>
          </a:p>
          <a:p>
            <a:r>
              <a:rPr lang="en-US" dirty="0" smtClean="0"/>
              <a:t>Understandable by all literate students</a:t>
            </a:r>
          </a:p>
          <a:p>
            <a:r>
              <a:rPr lang="en-US" dirty="0" smtClean="0"/>
              <a:t>Conversational style</a:t>
            </a:r>
          </a:p>
          <a:p>
            <a:r>
              <a:rPr lang="en-US" dirty="0" smtClean="0"/>
              <a:t>Broad scope of real chemistry</a:t>
            </a:r>
          </a:p>
          <a:p>
            <a:r>
              <a:rPr lang="en-US" dirty="0" smtClean="0"/>
              <a:t>No smoke and mirrors</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0800000">
            <a:off x="5465931" y="1600200"/>
            <a:ext cx="2403138" cy="4525963"/>
          </a:xfrm>
        </p:spPr>
      </p:pic>
    </p:spTree>
    <p:extLst>
      <p:ext uri="{BB962C8B-B14F-4D97-AF65-F5344CB8AC3E}">
        <p14:creationId xmlns:p14="http://schemas.microsoft.com/office/powerpoint/2010/main" val="1992210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Conversations on Chemistry</a:t>
            </a:r>
            <a:endParaRPr lang="en-US" dirty="0"/>
          </a:p>
        </p:txBody>
      </p:sp>
      <p:sp>
        <p:nvSpPr>
          <p:cNvPr id="3" name="Content Placeholder 2"/>
          <p:cNvSpPr>
            <a:spLocks noGrp="1"/>
          </p:cNvSpPr>
          <p:nvPr>
            <p:ph sz="half" idx="1"/>
          </p:nvPr>
        </p:nvSpPr>
        <p:spPr/>
        <p:txBody>
          <a:bodyPr/>
          <a:lstStyle/>
          <a:p>
            <a:r>
              <a:rPr lang="en-US" dirty="0" smtClean="0"/>
              <a:t>Published anonymously in 1805</a:t>
            </a:r>
          </a:p>
          <a:p>
            <a:r>
              <a:rPr lang="en-US" dirty="0" smtClean="0"/>
              <a:t>With attribution in 1832</a:t>
            </a:r>
          </a:p>
          <a:p>
            <a:r>
              <a:rPr lang="en-US" dirty="0" smtClean="0"/>
              <a:t>Based on the chemistry of Humphrey Davy and John Dalton</a:t>
            </a:r>
          </a:p>
          <a:p>
            <a:r>
              <a:rPr lang="en-US" dirty="0" smtClean="0"/>
              <a:t>Inspired Michael Faraday</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19750" y="1955006"/>
            <a:ext cx="2095500" cy="381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0741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Woman for her time</a:t>
            </a:r>
            <a:endParaRPr lang="en-US" dirty="0"/>
          </a:p>
        </p:txBody>
      </p:sp>
      <p:sp>
        <p:nvSpPr>
          <p:cNvPr id="6" name="Content Placeholder 5"/>
          <p:cNvSpPr>
            <a:spLocks noGrp="1"/>
          </p:cNvSpPr>
          <p:nvPr>
            <p:ph idx="1"/>
          </p:nvPr>
        </p:nvSpPr>
        <p:spPr/>
        <p:txBody>
          <a:bodyPr>
            <a:normAutofit/>
          </a:bodyPr>
          <a:lstStyle/>
          <a:p>
            <a:r>
              <a:rPr lang="en-US" dirty="0" smtClean="0"/>
              <a:t>Born into a very wealthy family (</a:t>
            </a:r>
            <a:r>
              <a:rPr lang="en-US" dirty="0" err="1" smtClean="0"/>
              <a:t>Haldimand</a:t>
            </a:r>
            <a:r>
              <a:rPr lang="en-US" dirty="0" smtClean="0"/>
              <a:t>) and privately educated at a very high level</a:t>
            </a:r>
          </a:p>
          <a:p>
            <a:r>
              <a:rPr lang="en-US" dirty="0" smtClean="0"/>
              <a:t>After her mother’s death, she managed the family and traveled widely</a:t>
            </a:r>
          </a:p>
          <a:p>
            <a:r>
              <a:rPr lang="en-US" dirty="0" smtClean="0"/>
              <a:t>Married a physician who eventually taught chemistry and then pursued it full-time when Jane’s father died</a:t>
            </a:r>
          </a:p>
          <a:p>
            <a:r>
              <a:rPr lang="en-US" dirty="0" smtClean="0"/>
              <a:t>Part of a famous circle of writers and scientists</a:t>
            </a:r>
            <a:endParaRPr lang="en-US" dirty="0"/>
          </a:p>
        </p:txBody>
      </p:sp>
    </p:spTree>
    <p:extLst>
      <p:ext uri="{BB962C8B-B14F-4D97-AF65-F5344CB8AC3E}">
        <p14:creationId xmlns:p14="http://schemas.microsoft.com/office/powerpoint/2010/main" val="1797273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Pedagogical Philosophy</a:t>
            </a:r>
            <a:endParaRPr lang="en-US" dirty="0"/>
          </a:p>
        </p:txBody>
      </p:sp>
      <p:sp>
        <p:nvSpPr>
          <p:cNvPr id="3" name="Content Placeholder 2"/>
          <p:cNvSpPr>
            <a:spLocks noGrp="1"/>
          </p:cNvSpPr>
          <p:nvPr>
            <p:ph idx="1"/>
          </p:nvPr>
        </p:nvSpPr>
        <p:spPr/>
        <p:txBody>
          <a:bodyPr/>
          <a:lstStyle/>
          <a:p>
            <a:r>
              <a:rPr lang="en-US" dirty="0" smtClean="0"/>
              <a:t>The unity of all science as a form of </a:t>
            </a:r>
            <a:r>
              <a:rPr lang="en-US" dirty="0"/>
              <a:t>N</a:t>
            </a:r>
            <a:r>
              <a:rPr lang="en-US" dirty="0" smtClean="0"/>
              <a:t>atural Philosophy: “Conversations on Natural Philosophy” (1805)</a:t>
            </a:r>
          </a:p>
          <a:p>
            <a:r>
              <a:rPr lang="en-US" dirty="0" smtClean="0"/>
              <a:t>Full context:  Misconceptions,  Objections, Clarifications, Extensions</a:t>
            </a:r>
          </a:p>
          <a:p>
            <a:r>
              <a:rPr lang="en-US" dirty="0" smtClean="0"/>
              <a:t>Clearing away errors is essential to building understanding</a:t>
            </a:r>
          </a:p>
          <a:p>
            <a:r>
              <a:rPr lang="en-US" dirty="0" smtClean="0"/>
              <a:t>(Still a major problem in college teaching!)</a:t>
            </a:r>
            <a:endParaRPr lang="en-US" dirty="0"/>
          </a:p>
        </p:txBody>
      </p:sp>
    </p:spTree>
    <p:extLst>
      <p:ext uri="{BB962C8B-B14F-4D97-AF65-F5344CB8AC3E}">
        <p14:creationId xmlns:p14="http://schemas.microsoft.com/office/powerpoint/2010/main" val="598896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Apprenticeship in Chemistry</a:t>
            </a:r>
            <a:endParaRPr lang="en-US" dirty="0"/>
          </a:p>
        </p:txBody>
      </p:sp>
      <p:sp>
        <p:nvSpPr>
          <p:cNvPr id="3" name="Content Placeholder 2"/>
          <p:cNvSpPr>
            <a:spLocks noGrp="1"/>
          </p:cNvSpPr>
          <p:nvPr>
            <p:ph idx="1"/>
          </p:nvPr>
        </p:nvSpPr>
        <p:spPr/>
        <p:txBody>
          <a:bodyPr/>
          <a:lstStyle/>
          <a:p>
            <a:r>
              <a:rPr lang="en-US" dirty="0" smtClean="0"/>
              <a:t>Most chemists in antiquity learned their practical chemistry as an apprentice in a guild workshop</a:t>
            </a:r>
          </a:p>
          <a:p>
            <a:r>
              <a:rPr lang="en-US" dirty="0" smtClean="0"/>
              <a:t>Miners worked under a master miner</a:t>
            </a:r>
          </a:p>
          <a:p>
            <a:r>
              <a:rPr lang="en-US" dirty="0" smtClean="0"/>
              <a:t>Apothecaries worked under a master medicine man.</a:t>
            </a:r>
          </a:p>
          <a:p>
            <a:r>
              <a:rPr lang="en-US" dirty="0" smtClean="0"/>
              <a:t>Metalworkers worked the bellows at the forge.</a:t>
            </a:r>
            <a:endParaRPr lang="en-US" dirty="0"/>
          </a:p>
        </p:txBody>
      </p:sp>
    </p:spTree>
    <p:extLst>
      <p:ext uri="{BB962C8B-B14F-4D97-AF65-F5344CB8AC3E}">
        <p14:creationId xmlns:p14="http://schemas.microsoft.com/office/powerpoint/2010/main" val="4023131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Marcet’s</a:t>
            </a:r>
            <a:r>
              <a:rPr lang="en-US" dirty="0" smtClean="0"/>
              <a:t> Chemistry</a:t>
            </a:r>
            <a:endParaRPr lang="en-US" dirty="0"/>
          </a:p>
        </p:txBody>
      </p:sp>
      <p:sp>
        <p:nvSpPr>
          <p:cNvPr id="3" name="Content Placeholder 2"/>
          <p:cNvSpPr>
            <a:spLocks noGrp="1"/>
          </p:cNvSpPr>
          <p:nvPr>
            <p:ph idx="1"/>
          </p:nvPr>
        </p:nvSpPr>
        <p:spPr/>
        <p:txBody>
          <a:bodyPr/>
          <a:lstStyle/>
          <a:p>
            <a:r>
              <a:rPr lang="en-US" dirty="0" smtClean="0"/>
              <a:t>Mrs. B: “The object of Chemistry is to obtain a knowledge of the intimate nature of bodies and their mutual action on each other.”</a:t>
            </a:r>
          </a:p>
          <a:p>
            <a:r>
              <a:rPr lang="en-US" dirty="0" smtClean="0"/>
              <a:t>The Elements: 57 pure substances that comprise all compounds</a:t>
            </a:r>
          </a:p>
          <a:p>
            <a:r>
              <a:rPr lang="en-US" dirty="0" smtClean="0"/>
              <a:t>Presents a scheme connecting each element with its compounds</a:t>
            </a:r>
          </a:p>
          <a:p>
            <a:r>
              <a:rPr lang="en-US" dirty="0" smtClean="0"/>
              <a:t>Chemistry </a:t>
            </a:r>
            <a:r>
              <a:rPr lang="en-US" smtClean="0"/>
              <a:t>of relative </a:t>
            </a:r>
            <a:r>
              <a:rPr lang="en-US" dirty="0" smtClean="0"/>
              <a:t>attraction</a:t>
            </a:r>
            <a:endParaRPr lang="en-US" dirty="0"/>
          </a:p>
        </p:txBody>
      </p:sp>
    </p:spTree>
    <p:extLst>
      <p:ext uri="{BB962C8B-B14F-4D97-AF65-F5344CB8AC3E}">
        <p14:creationId xmlns:p14="http://schemas.microsoft.com/office/powerpoint/2010/main" val="1983922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Great teachers of Chemistry know a lot of Chemistry</a:t>
            </a:r>
          </a:p>
          <a:p>
            <a:r>
              <a:rPr lang="en-US" dirty="0" smtClean="0"/>
              <a:t>They can tell stories about the Chemistry that truly illuminate the underlying principles exhibited by </a:t>
            </a:r>
            <a:r>
              <a:rPr lang="en-US" smtClean="0"/>
              <a:t>the observable phenomenon</a:t>
            </a:r>
            <a:endParaRPr lang="en-US" dirty="0" smtClean="0"/>
          </a:p>
          <a:p>
            <a:r>
              <a:rPr lang="en-US" dirty="0" smtClean="0"/>
              <a:t>They can envision the “mind of the student” and try to both clear away misunderstandings, but can inculcate clear modes of thinking</a:t>
            </a:r>
            <a:endParaRPr lang="en-US" dirty="0"/>
          </a:p>
        </p:txBody>
      </p:sp>
    </p:spTree>
    <p:extLst>
      <p:ext uri="{BB962C8B-B14F-4D97-AF65-F5344CB8AC3E}">
        <p14:creationId xmlns:p14="http://schemas.microsoft.com/office/powerpoint/2010/main" val="348381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Chemistry in Medical Schools</a:t>
            </a:r>
            <a:endParaRPr lang="en-US" dirty="0"/>
          </a:p>
        </p:txBody>
      </p:sp>
      <p:sp>
        <p:nvSpPr>
          <p:cNvPr id="3" name="Content Placeholder 2"/>
          <p:cNvSpPr>
            <a:spLocks noGrp="1"/>
          </p:cNvSpPr>
          <p:nvPr>
            <p:ph idx="1"/>
          </p:nvPr>
        </p:nvSpPr>
        <p:spPr/>
        <p:txBody>
          <a:bodyPr/>
          <a:lstStyle/>
          <a:p>
            <a:r>
              <a:rPr lang="en-US" dirty="0" smtClean="0"/>
              <a:t>Eventually, medical schools were formed to instruct aspiring physicians.</a:t>
            </a:r>
          </a:p>
          <a:p>
            <a:r>
              <a:rPr lang="en-US" dirty="0" smtClean="0"/>
              <a:t>Most medical theory was incoherent and downright dangerous</a:t>
            </a:r>
          </a:p>
          <a:p>
            <a:r>
              <a:rPr lang="en-US" dirty="0" smtClean="0"/>
              <a:t>But, the </a:t>
            </a:r>
            <a:r>
              <a:rPr lang="en-US" dirty="0" err="1" smtClean="0"/>
              <a:t>materia</a:t>
            </a:r>
            <a:r>
              <a:rPr lang="en-US" dirty="0" smtClean="0"/>
              <a:t> </a:t>
            </a:r>
            <a:r>
              <a:rPr lang="en-US" dirty="0" err="1" smtClean="0"/>
              <a:t>medica</a:t>
            </a:r>
            <a:r>
              <a:rPr lang="en-US" dirty="0" smtClean="0"/>
              <a:t> had been developed over centuries</a:t>
            </a:r>
          </a:p>
          <a:p>
            <a:r>
              <a:rPr lang="en-US" dirty="0" smtClean="0"/>
              <a:t>Detailed recipes existed</a:t>
            </a:r>
          </a:p>
          <a:p>
            <a:r>
              <a:rPr lang="en-US" dirty="0" smtClean="0"/>
              <a:t>General principles of chemistry</a:t>
            </a:r>
          </a:p>
        </p:txBody>
      </p:sp>
    </p:spTree>
    <p:extLst>
      <p:ext uri="{BB962C8B-B14F-4D97-AF65-F5344CB8AC3E}">
        <p14:creationId xmlns:p14="http://schemas.microsoft.com/office/powerpoint/2010/main" val="370156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Andreas </a:t>
            </a:r>
            <a:r>
              <a:rPr lang="en-US" dirty="0" err="1" smtClean="0"/>
              <a:t>Libavius</a:t>
            </a:r>
            <a:r>
              <a:rPr lang="en-US" dirty="0" smtClean="0"/>
              <a:t> (1555-1616)</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Taught </a:t>
            </a:r>
            <a:r>
              <a:rPr lang="en-US" dirty="0" smtClean="0"/>
              <a:t>in the German Gymnasium system</a:t>
            </a:r>
          </a:p>
          <a:p>
            <a:r>
              <a:rPr lang="en-US" dirty="0" smtClean="0"/>
              <a:t>Master of the trivium: grammar, rhetoric and dialectic</a:t>
            </a:r>
          </a:p>
          <a:p>
            <a:r>
              <a:rPr lang="en-US" dirty="0" smtClean="0"/>
              <a:t>Knew many classical languages and Patristic authors</a:t>
            </a:r>
            <a:endParaRPr lang="en-US" dirty="0" smtClean="0"/>
          </a:p>
          <a:p>
            <a:r>
              <a:rPr lang="en-US" dirty="0" smtClean="0"/>
              <a:t>Organized Chemistry for medical students in a transparent and informative way</a:t>
            </a:r>
          </a:p>
          <a:p>
            <a:r>
              <a:rPr lang="en-US" dirty="0" smtClean="0"/>
              <a:t>Actual substances and actual recipes</a:t>
            </a:r>
          </a:p>
          <a:p>
            <a:r>
              <a:rPr lang="en-US" dirty="0" smtClean="0"/>
              <a:t>Demonstrations of chemical processes</a:t>
            </a:r>
            <a:endParaRPr lang="en-US" dirty="0"/>
          </a:p>
        </p:txBody>
      </p:sp>
    </p:spTree>
    <p:extLst>
      <p:ext uri="{BB962C8B-B14F-4D97-AF65-F5344CB8AC3E}">
        <p14:creationId xmlns:p14="http://schemas.microsoft.com/office/powerpoint/2010/main" val="350669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2865" y="0"/>
            <a:ext cx="4398269" cy="6858000"/>
          </a:xfrm>
          <a:prstGeom prst="rect">
            <a:avLst/>
          </a:prstGeom>
        </p:spPr>
      </p:pic>
    </p:spTree>
    <p:extLst>
      <p:ext uri="{BB962C8B-B14F-4D97-AF65-F5344CB8AC3E}">
        <p14:creationId xmlns:p14="http://schemas.microsoft.com/office/powerpoint/2010/main" val="397916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Philosophy</a:t>
            </a:r>
            <a:endParaRPr lang="en-US" dirty="0"/>
          </a:p>
        </p:txBody>
      </p:sp>
      <p:sp>
        <p:nvSpPr>
          <p:cNvPr id="3" name="Content Placeholder 2"/>
          <p:cNvSpPr>
            <a:spLocks noGrp="1"/>
          </p:cNvSpPr>
          <p:nvPr>
            <p:ph idx="1"/>
          </p:nvPr>
        </p:nvSpPr>
        <p:spPr/>
        <p:txBody>
          <a:bodyPr/>
          <a:lstStyle/>
          <a:p>
            <a:r>
              <a:rPr lang="en-US" dirty="0" smtClean="0"/>
              <a:t>Opposed </a:t>
            </a:r>
            <a:r>
              <a:rPr lang="en-US" dirty="0" err="1" smtClean="0"/>
              <a:t>Paracelsian</a:t>
            </a:r>
            <a:r>
              <a:rPr lang="en-US" dirty="0" smtClean="0"/>
              <a:t> “enthusiasm” and “obscurantism” (Private revelation)</a:t>
            </a:r>
          </a:p>
          <a:p>
            <a:r>
              <a:rPr lang="en-US" dirty="0" smtClean="0"/>
              <a:t>Promoted the independence and dignity of Chemistry</a:t>
            </a:r>
          </a:p>
          <a:p>
            <a:r>
              <a:rPr lang="en-US" dirty="0" smtClean="0"/>
              <a:t>Founded on publically known and verified observations</a:t>
            </a:r>
          </a:p>
          <a:p>
            <a:r>
              <a:rPr lang="en-US" dirty="0" smtClean="0"/>
              <a:t>Conceptual world known and debated by all the academic chemists</a:t>
            </a:r>
          </a:p>
          <a:p>
            <a:endParaRPr lang="en-US" dirty="0"/>
          </a:p>
        </p:txBody>
      </p:sp>
    </p:spTree>
    <p:extLst>
      <p:ext uri="{BB962C8B-B14F-4D97-AF65-F5344CB8AC3E}">
        <p14:creationId xmlns:p14="http://schemas.microsoft.com/office/powerpoint/2010/main" val="2467198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317" t="10188" r="7874" b="18304"/>
          <a:stretch/>
        </p:blipFill>
        <p:spPr>
          <a:xfrm>
            <a:off x="761999" y="1524000"/>
            <a:ext cx="7948989" cy="4834647"/>
          </a:xfrm>
          <a:prstGeom prst="rect">
            <a:avLst/>
          </a:prstGeom>
        </p:spPr>
      </p:pic>
      <p:sp>
        <p:nvSpPr>
          <p:cNvPr id="3" name="Title 2"/>
          <p:cNvSpPr>
            <a:spLocks noGrp="1"/>
          </p:cNvSpPr>
          <p:nvPr>
            <p:ph type="title"/>
          </p:nvPr>
        </p:nvSpPr>
        <p:spPr/>
        <p:txBody>
          <a:bodyPr/>
          <a:lstStyle/>
          <a:p>
            <a:r>
              <a:rPr lang="en-US" dirty="0" smtClean="0"/>
              <a:t>Gallery Furnace</a:t>
            </a:r>
            <a:endParaRPr lang="en-US" dirty="0"/>
          </a:p>
        </p:txBody>
      </p:sp>
    </p:spTree>
    <p:extLst>
      <p:ext uri="{BB962C8B-B14F-4D97-AF65-F5344CB8AC3E}">
        <p14:creationId xmlns:p14="http://schemas.microsoft.com/office/powerpoint/2010/main" val="274734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Herman </a:t>
            </a:r>
            <a:r>
              <a:rPr lang="en-US" dirty="0" err="1" smtClean="0"/>
              <a:t>Boerhaave</a:t>
            </a:r>
            <a:r>
              <a:rPr lang="en-US" dirty="0" smtClean="0"/>
              <a:t> (1668-1738)</a:t>
            </a:r>
            <a:endParaRPr lang="en-US" dirty="0"/>
          </a:p>
        </p:txBody>
      </p:sp>
      <p:pic>
        <p:nvPicPr>
          <p:cNvPr id="1026" name="Picture 2" descr="C:\Users\Gary\CHF\Bolton Society\BoerhaaveEngr.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371600"/>
            <a:ext cx="3562350" cy="534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761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TotalTime>
  <Words>1226</Words>
  <Application>Microsoft Office PowerPoint</Application>
  <PresentationFormat>On-screen Show (4:3)</PresentationFormat>
  <Paragraphs>135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Early Teachers of Chemistry</vt:lpstr>
      <vt:lpstr>Chemistry in Antiquity</vt:lpstr>
      <vt:lpstr>Apprenticeship in Chemistry</vt:lpstr>
      <vt:lpstr>Chemistry in Medical Schools</vt:lpstr>
      <vt:lpstr>Andreas Libavius (1555-1616)</vt:lpstr>
      <vt:lpstr>PowerPoint Presentation</vt:lpstr>
      <vt:lpstr>Chemical Philosophy</vt:lpstr>
      <vt:lpstr>Gallery Furnace</vt:lpstr>
      <vt:lpstr>Herman Boerhaave (1668-1738)</vt:lpstr>
      <vt:lpstr>University of Leyden</vt:lpstr>
      <vt:lpstr>Inaugural Address in Chemistry</vt:lpstr>
      <vt:lpstr>Boerhaave as Newtonian, not Paracelsian</vt:lpstr>
      <vt:lpstr>Elementa Chemiae (1734)</vt:lpstr>
      <vt:lpstr>Chemistry as an Experimental Science</vt:lpstr>
      <vt:lpstr>Historical Setting</vt:lpstr>
      <vt:lpstr>Tools of the Chemist</vt:lpstr>
      <vt:lpstr>Thomas Thomson on Boerhaave</vt:lpstr>
      <vt:lpstr>Importance of Demonstrations</vt:lpstr>
      <vt:lpstr>The First Real Chemical Philosopher</vt:lpstr>
      <vt:lpstr>William Henry (1774-1836) The Elements of Experimental Chemistry</vt:lpstr>
      <vt:lpstr>Manchester</vt:lpstr>
      <vt:lpstr>Royal Society of Chemistry</vt:lpstr>
      <vt:lpstr>The Chemical World of William Henry</vt:lpstr>
      <vt:lpstr>Continued</vt:lpstr>
      <vt:lpstr>Henry’s Law of Pedagogy</vt:lpstr>
      <vt:lpstr>Mrs. Jane Marcet (1769-1858) Chemistry for Everyone</vt:lpstr>
      <vt:lpstr>Conversations on Chemistry</vt:lpstr>
      <vt:lpstr>A Woman for her time</vt:lpstr>
      <vt:lpstr>Pedagogical Philosophy</vt:lpstr>
      <vt:lpstr>Marcet’s Chemistry</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Teachers of Chemistry</dc:title>
  <dc:creator>Gary Patterson</dc:creator>
  <cp:lastModifiedBy>Gary</cp:lastModifiedBy>
  <cp:revision>56</cp:revision>
  <dcterms:created xsi:type="dcterms:W3CDTF">2006-08-16T00:00:00Z</dcterms:created>
  <dcterms:modified xsi:type="dcterms:W3CDTF">2016-08-19T16:52:39Z</dcterms:modified>
</cp:coreProperties>
</file>